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</p:sldMasterIdLst>
  <p:notesMasterIdLst>
    <p:notesMasterId r:id="rId44"/>
  </p:notesMasterIdLst>
  <p:sldIdLst>
    <p:sldId id="256" r:id="rId10"/>
    <p:sldId id="257" r:id="rId11"/>
    <p:sldId id="258" r:id="rId12"/>
    <p:sldId id="417" r:id="rId13"/>
    <p:sldId id="260" r:id="rId14"/>
    <p:sldId id="314" r:id="rId15"/>
    <p:sldId id="264" r:id="rId16"/>
    <p:sldId id="268" r:id="rId17"/>
    <p:sldId id="269" r:id="rId18"/>
    <p:sldId id="383" r:id="rId19"/>
    <p:sldId id="420" r:id="rId20"/>
    <p:sldId id="284" r:id="rId21"/>
    <p:sldId id="285" r:id="rId22"/>
    <p:sldId id="372" r:id="rId23"/>
    <p:sldId id="337" r:id="rId24"/>
    <p:sldId id="391" r:id="rId25"/>
    <p:sldId id="495" r:id="rId26"/>
    <p:sldId id="393" r:id="rId27"/>
    <p:sldId id="497" r:id="rId28"/>
    <p:sldId id="396" r:id="rId29"/>
    <p:sldId id="394" r:id="rId30"/>
    <p:sldId id="395" r:id="rId31"/>
    <p:sldId id="498" r:id="rId32"/>
    <p:sldId id="499" r:id="rId33"/>
    <p:sldId id="500" r:id="rId34"/>
    <p:sldId id="501" r:id="rId35"/>
    <p:sldId id="502" r:id="rId36"/>
    <p:sldId id="503" r:id="rId37"/>
    <p:sldId id="504" r:id="rId38"/>
    <p:sldId id="505" r:id="rId39"/>
    <p:sldId id="506" r:id="rId40"/>
    <p:sldId id="507" r:id="rId41"/>
    <p:sldId id="496" r:id="rId42"/>
    <p:sldId id="423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3185C0"/>
    <a:srgbClr val="D7E4BD"/>
    <a:srgbClr val="457DA5"/>
    <a:srgbClr val="FC4628"/>
    <a:srgbClr val="27932E"/>
    <a:srgbClr val="F66996"/>
    <a:srgbClr val="F6B6E7"/>
    <a:srgbClr val="C085B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36"/>
  </p:normalViewPr>
  <p:slideViewPr>
    <p:cSldViewPr snapToGrid="0">
      <p:cViewPr>
        <p:scale>
          <a:sx n="70" d="100"/>
          <a:sy n="70" d="100"/>
        </p:scale>
        <p:origin x="-1428" y="-534"/>
      </p:cViewPr>
      <p:guideLst>
        <p:guide orient="horz" pos="2323"/>
        <p:guide pos="27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2F076-1907-4AC7-A8E0-78E7C362237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051B-6DBA-4D4E-8287-134686DBA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333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8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1课"/>
          <p:cNvPicPr>
            <a:picLocks noChangeAspect="1"/>
          </p:cNvPicPr>
          <p:nvPr/>
        </p:nvPicPr>
        <p:blipFill>
          <a:blip r:embed="rId2"/>
          <a:srcRect t="14196" b="10606"/>
          <a:stretch>
            <a:fillRect/>
          </a:stretch>
        </p:blipFill>
        <p:spPr>
          <a:xfrm>
            <a:off x="1270" y="-8255"/>
            <a:ext cx="9142730" cy="687514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4332605"/>
            <a:ext cx="2189480" cy="949325"/>
          </a:xfrm>
          <a:prstGeom prst="rect">
            <a:avLst/>
          </a:prstGeom>
          <a:solidFill>
            <a:schemeClr val="accent1">
              <a:lumMod val="75000"/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 </a:t>
            </a:r>
            <a:r>
              <a:rPr kumimoji="1" lang="ko-KR" altLang="en-US" sz="4400" b="1" dirty="0" smtClean="0">
                <a:latin typeface="+mj-ea"/>
                <a:ea typeface="+mj-ea"/>
              </a:rPr>
              <a:t>제</a:t>
            </a:r>
            <a:r>
              <a:rPr kumimoji="1" lang="en-US" altLang="ko-KR" sz="4400" b="1" dirty="0" smtClean="0">
                <a:latin typeface="+mj-ea"/>
                <a:ea typeface="+mj-ea"/>
              </a:rPr>
              <a:t>1</a:t>
            </a:r>
            <a:r>
              <a:rPr kumimoji="1" lang="ko-KR" altLang="en-US" sz="4400" b="1" dirty="0" smtClean="0">
                <a:latin typeface="+mj-ea"/>
                <a:ea typeface="+mj-ea"/>
              </a:rPr>
              <a:t>과</a:t>
            </a:r>
            <a:endParaRPr kumimoji="1" lang="zh-CN" altLang="en-US" sz="44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9480" y="4332605"/>
            <a:ext cx="6954520" cy="949325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</a:rPr>
              <a:t>한달 동안 한국 드라마에 푹</a:t>
            </a:r>
          </a:p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</a:rPr>
              <a:t>빠져서 지냈어요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90550" y="1149985"/>
            <a:ext cx="8100060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n-ea"/>
              </a:rPr>
              <a:t>3.</a:t>
            </a:r>
            <a:r>
              <a:rPr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~(이)랍시고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连接词尾，接在名词后，表示主语想要干好某件事或者想自我夸耀，而说话者却不满意其结果，从而进行嘲讽。主语是第一人称时表示自嘲。</a:t>
            </a:r>
            <a:r>
              <a:rPr lang="ko-KR" altLang="en-US" sz="1400" dirty="0">
                <a:latin typeface="+mn-ea"/>
              </a:rPr>
              <a:t>   </a:t>
            </a:r>
            <a:r>
              <a:rPr lang="en-US" altLang="ko-KR" sz="1400" dirty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                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4255" y="2732405"/>
            <a:ext cx="6882765" cy="37230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例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1) 친구랍시고 부탁했더니 거철을 하더군요.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我当他是朋友才去求他的，结果却被他拒绝了。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2) 주말이랍시고 집에서 너무 논 것 같아요.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真当周末是周末呢，结果在家里玩得有点儿过了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3) 가: 부모가 아이를 때리는 걸 어떻게 생각해요?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你对父母打孩子怎么看?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 부모랍시고 아이를 학대하는 건 옳지 않다고 생각해요.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我认为父母虐待孩子是不对的。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4) 가: 어제가 휴일이었는데 뭐 했어요?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</a:t>
            </a:r>
            <a:r>
              <a:rPr lang="en-US" altLang="ko-KR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5) 가: 선배가 아까 부르는 것 같던데 뭐라고 하던가요?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</a:t>
            </a:r>
            <a:r>
              <a:rPr lang="en-US" altLang="ko-KR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</a:p>
        </p:txBody>
      </p:sp>
      <p:sp>
        <p:nvSpPr>
          <p:cNvPr id="11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90550" y="42240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07" y="3061556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481" y="306162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230" y="306127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67148" y="3582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873336" y="358266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2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621680" y="358243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414" y="142563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수강 신청 【名】 选课</a:t>
            </a:r>
          </a:p>
        </p:txBody>
      </p:sp>
      <p:sp>
        <p:nvSpPr>
          <p:cNvPr id="23" name="矩形 22"/>
          <p:cNvSpPr/>
          <p:nvPr/>
        </p:nvSpPr>
        <p:spPr>
          <a:xfrm>
            <a:off x="503414" y="246494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홈페이지 【名】 主页</a:t>
            </a:r>
          </a:p>
        </p:txBody>
      </p:sp>
      <p:sp>
        <p:nvSpPr>
          <p:cNvPr id="33" name="矩形 32"/>
          <p:cNvSpPr/>
          <p:nvPr/>
        </p:nvSpPr>
        <p:spPr>
          <a:xfrm>
            <a:off x="503473" y="348748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로그인 【名】 登录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03473" y="450856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시도하다 【动】 试图，尝试</a:t>
            </a:r>
          </a:p>
        </p:txBody>
      </p:sp>
      <p:sp>
        <p:nvSpPr>
          <p:cNvPr id="3" name="矩形 2"/>
          <p:cNvSpPr/>
          <p:nvPr/>
        </p:nvSpPr>
        <p:spPr>
          <a:xfrm>
            <a:off x="4829034" y="142545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속도 【名】 速度</a:t>
            </a:r>
          </a:p>
        </p:txBody>
      </p:sp>
      <p:sp>
        <p:nvSpPr>
          <p:cNvPr id="4" name="矩形 3"/>
          <p:cNvSpPr/>
          <p:nvPr/>
        </p:nvSpPr>
        <p:spPr>
          <a:xfrm>
            <a:off x="4829175" y="2343785"/>
            <a:ext cx="4065905" cy="80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틈타다 【动】 趁着（某个时间或机会）</a:t>
            </a:r>
          </a:p>
        </p:txBody>
      </p:sp>
      <p:sp>
        <p:nvSpPr>
          <p:cNvPr id="5" name="矩形 4"/>
          <p:cNvSpPr/>
          <p:nvPr/>
        </p:nvSpPr>
        <p:spPr>
          <a:xfrm>
            <a:off x="4829034" y="348729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교양 과목 【名】 选修课</a:t>
            </a:r>
          </a:p>
        </p:txBody>
      </p:sp>
      <p:sp>
        <p:nvSpPr>
          <p:cNvPr id="6" name="矩形 5"/>
          <p:cNvSpPr/>
          <p:nvPr/>
        </p:nvSpPr>
        <p:spPr>
          <a:xfrm>
            <a:off x="503473" y="555313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한꺼번에 【副】 一下子</a:t>
            </a:r>
          </a:p>
        </p:txBody>
      </p:sp>
      <p:sp>
        <p:nvSpPr>
          <p:cNvPr id="7" name="矩形 6"/>
          <p:cNvSpPr/>
          <p:nvPr/>
        </p:nvSpPr>
        <p:spPr>
          <a:xfrm>
            <a:off x="4829034" y="450837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학점 【名】 学分</a:t>
            </a:r>
          </a:p>
        </p:txBody>
      </p:sp>
      <p:sp>
        <p:nvSpPr>
          <p:cNvPr id="8" name="矩形 7"/>
          <p:cNvSpPr/>
          <p:nvPr/>
        </p:nvSpPr>
        <p:spPr>
          <a:xfrm>
            <a:off x="4829034" y="555295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리포트 【名】 报告，小论文</a:t>
            </a:r>
          </a:p>
        </p:txBody>
      </p:sp>
      <p:sp>
        <p:nvSpPr>
          <p:cNvPr id="1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8310" y="2061210"/>
            <a:ext cx="8247380" cy="45231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어제부터 수강 신청 하려고 학교 홈페이지에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 들어가도 로그인이 안돼.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많은 학생들이 한꺼번에 수강 신청을 하면 그럴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 수도 있어.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학교는 인터넷 속도가 느리니까 PC방에 가서 해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 보는 게 어때?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:금방 PC방에서 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4" action="ppaction://hlinksldjump"/>
              </a:rPr>
              <a:t>는 길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인데 PC방도 똑같아.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난 이럴 줄 알고 어제 모두가 자는 사이를 틈타 했어.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698543" y="4121624"/>
            <a:ext cx="354842" cy="327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715904" y="4572000"/>
            <a:ext cx="232012" cy="45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476596" y="6712794"/>
            <a:ext cx="357077" cy="112495"/>
          </a:xfrm>
          <a:prstGeom prst="rect">
            <a:avLst/>
          </a:prstGeom>
        </p:spPr>
      </p:pic>
      <p:pic>
        <p:nvPicPr>
          <p:cNvPr id="7" name="图片 6" descr="5-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5540" y="17780"/>
            <a:ext cx="3888105" cy="2332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5930" y="972185"/>
            <a:ext cx="8688070" cy="56311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이번 학기에 양메이는 어떤 교양 과목을 신청할 거야?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‘한국 문화와 이해’ 라는 교양 과목 교수님이 학점을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잘 준다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2" action="ppaction://hlinksldjump"/>
              </a:rPr>
              <a:t>길래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이걸로 신청할까 생각 중이야.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‘러시아 문화와 이해’ 라는 교양 과목이 리포트가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없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3" action="ppaction://hlinksldjump"/>
              </a:rPr>
              <a:t>다고 해서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난 그걸로 신청했는데.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나한텐 학점도 중요하고 리포트도 중요한데 어떻게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해？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두 마리 토끼를 다 잡을 수는 없으니까 둘 중에 더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흥미가 가는 것으로 선택해.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그래, 배워서 나쁠 건 없으니까.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471" y="887787"/>
            <a:ext cx="8244408" cy="572389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000" b="1" dirty="0">
                <a:solidFill>
                  <a:prstClr val="black"/>
                </a:solidFill>
                <a:latin typeface="华文楷体"/>
              </a:rPr>
              <a:t>1.</a:t>
            </a:r>
            <a:r>
              <a:rPr sz="2000" b="1" dirty="0">
                <a:solidFill>
                  <a:prstClr val="black"/>
                </a:solidFill>
              </a:rPr>
              <a:t>～는 길</a:t>
            </a:r>
          </a:p>
          <a:p>
            <a:pPr latinLnBrk="1">
              <a:lnSpc>
                <a:spcPct val="150000"/>
              </a:lnSpc>
            </a:pPr>
            <a:r>
              <a:rPr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惯用型，往往以“～는 길에”的形式使用，表示“正在途中”、“正在进行中”、“顺便”、“乘……的机会”等意思。也可以和“이다”词干结合，构成“～는 길이다”的形式，表示相同的意思</a:t>
            </a:r>
            <a:r>
              <a:rPr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endParaRPr lang="en-US" altLang="ko-KR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54757" y="2827034"/>
            <a:ext cx="7203915" cy="3784600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1) 친구를 만나러 가는 길이에요.                      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正在去见朋友的路上。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2) 퇴근하는 길에 포장마차에서 한 잔 했어요.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下班路上，在路边摊儿喝了一杯。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3) 가: 지은 씨 어디 간 줄 알아요?                     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知道知恩去哪儿了吗?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아까 기숙사 오는 길에 만났는데 배가 아파서 병원에 간다고 했어요.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刚才在回宿舍的路上见到她了，她说肚子痛要去医院。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4) 가: 이 귀걸이가 왜 지은 씨한테 있어요?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5) 가: 왜 이렇게 늦게 왔어요?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</a:t>
            </a:r>
            <a:r>
              <a:rPr sz="1600" dirty="0"/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000" b="1" dirty="0">
                <a:solidFill>
                  <a:prstClr val="black"/>
                </a:solidFill>
                <a:latin typeface="华文楷体"/>
              </a:rPr>
              <a:t>2. </a:t>
            </a:r>
            <a:r>
              <a:rPr lang="ko-KR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～길래</a:t>
            </a:r>
          </a:p>
          <a:p>
            <a:pPr latinLnBrk="1">
              <a:lnSpc>
                <a:spcPct val="150000"/>
              </a:lnSpc>
            </a:pPr>
            <a:r>
              <a:rPr lang="ko-KR" altLang="en-US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连接词尾，接在谓词词干后，表示原因。与“～기에”意思相同，主要用于口语中。</a:t>
            </a: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2094244"/>
            <a:ext cx="7203915" cy="410781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1) 기침이 나길래 약을 먹었어요.     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因为咳嗽，所以吃了药。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2) 양복 값이 싸길래 한 벌 샀어요.  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 因为西服价格便宜，所以就买了一套。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3) 가: 성민 씨가 여자 친구랑 헤어진 거 왜 나한테 말 안 했어요?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成民，你和女朋友分手的事儿，为什么没有告诉我?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알고 있는 것 같길래 말 안 했어요.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觉得你好像知道，所以就没有说。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4) 가: 여기까지 비쌀 텐데 왜 택시를 타고 왔어요?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endParaRPr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5) 가: 주인 없는 방에 왜 있어요?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50774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000" b="1" dirty="0">
                <a:solidFill>
                  <a:prstClr val="black"/>
                </a:solidFill>
                <a:latin typeface="华文楷体"/>
              </a:rPr>
              <a:t>3.</a:t>
            </a:r>
            <a:r>
              <a:rPr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～(ㄴ/는)다고 해서</a:t>
            </a:r>
          </a:p>
          <a:p>
            <a:pPr latinLnBrk="1">
              <a:lnSpc>
                <a:spcPct val="150000"/>
              </a:lnSpc>
            </a:pPr>
            <a:r>
              <a:rPr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惯用型，接在谓词词干后，表示原因，相当于汉语的“因为说……”。</a:t>
            </a: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2094244"/>
            <a:ext cx="7203915" cy="410781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1) 그 소설이 재미없다고 해서 나도 한 권 샀어요.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听说那本小说很有意思，所以我也买了一本。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2) 친구가 한국에 간다고 해서 공항에 나갔어요.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朋友说要去韩国，所以我去了机场。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3) 가: 병원에는 왜 왔어요?     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나: 동생이 아프다고 해서 병원에 데려 왔어요.</a:t>
            </a:r>
            <a:endParaRPr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为什么来医院?               弟弟说不舒服，所以我就带他来医院了。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4) 가: 그렇게 먹으면 살 안 쪄요?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endParaRPr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5) 가: 영화표를 왜 그렇게 많이 샀어요?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친구 / 결혼 / 주말 / 결혼식 / 가다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→ 친구가 결혼한다고 해서 주말에 친구 결혼식에 갔어요.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‘~(ㄴ/는)다고 해서’ 를 이용하여 보기와 같이 다음 문장을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7410" y="493903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37344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인터넷 / 옷 / 싸다 / 사다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186815" y="3868420"/>
            <a:ext cx="4405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오늘 춥다고 해서 옷을 많이 입었어요.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88085" y="5039995"/>
            <a:ext cx="5363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인터넷에서 옷을 사면 싸다고 해서 사고 있어요.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70305" y="6082665"/>
            <a:ext cx="5555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시장에서 파는 과일이 신선하다고 해서 사고 있어요.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3455" y="3392170"/>
            <a:ext cx="37344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오늘 / 춥다 / 옷 / 많이 / 입다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43840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시장 / 과일 / 신선하다 / 사다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8085" y="2815590"/>
            <a:ext cx="6108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주말에 백화점이 세일한다고 해서 옷을 사러 갈 거예요.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53371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주말 / 백화점 / 세일하다 / 옷 / 사다 / 가다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88085" y="1673225"/>
            <a:ext cx="6497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친구가 조만간 유학을 간다고 해서 급하게 연락했어요.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1175385"/>
            <a:ext cx="5951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친구 / 조만간 / 유학 / 급하게 / 연락하다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3850976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6400" y="2631189"/>
            <a:ext cx="6622014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방학 동안 계획했던 일을 하면서 보냈나요?</a:t>
            </a:r>
          </a:p>
          <a:p>
            <a:r>
              <a:rPr lang="zh-CN" altLang="en-US" sz="3600" dirty="0"/>
              <a:t>수강 신청을 하면서 어려움에 부딪혔던 적이 있나요?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도입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969010" y="2486025"/>
            <a:ext cx="7180580" cy="208026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정성민: 지난 주에 봤던 영화는 어땠어요?</a:t>
            </a:r>
          </a:p>
          <a:p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웨이빈: 어찌나 재미있던지 시간이 어떻게 가는 줄도 몰랐어요.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769683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‘어찌나 ~던지’ 를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916940" y="4335145"/>
            <a:ext cx="7143750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웨이빈: 한국어 말하기 대회에 가서 무엇을 느꼈어요?</a:t>
            </a:r>
          </a:p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___________________________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897380"/>
            <a:ext cx="714311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정성민: 방학 때 구이린에 갔다고 하던데 구이린이 좋았어요?</a:t>
            </a:r>
          </a:p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_______________________</a:t>
            </a:r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91360" y="2493010"/>
            <a:ext cx="5257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구이린 경치가 어찌나 멋있던지 정말 좋았어요.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50060" y="4911090"/>
            <a:ext cx="6925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학생들이 어찌나 말을 잘하던지 열심히 공부해야겠다고 느꼈어요.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544855" y="131472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544855" y="37524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916940" y="3062605"/>
            <a:ext cx="6809740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웨이빈: 이번에는 운전면허증을 땄어요?</a:t>
            </a:r>
          </a:p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_______________________</a:t>
            </a:r>
            <a:endParaRPr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16940" y="1499870"/>
            <a:ext cx="6809740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집에 돌아갈 때 기차표 구하기 힘들어서 고생했지요?김지은: 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_______________________</a:t>
            </a:r>
            <a:endParaRPr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1955" y="2100580"/>
            <a:ext cx="6626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기차역에 표를 사려는 사람들이 어찌나 많던지 정말 힘들었어요.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37517" y="3658525"/>
            <a:ext cx="51892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운전이 어찌나 어렵던지 이번에도 못 땄어요.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544855" y="102008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544855" y="263679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916940" y="4834890"/>
            <a:ext cx="6809740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웨이빈: 영어 학원 수강 신청은 했어요?</a:t>
            </a:r>
          </a:p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정성민: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_______________________</a:t>
            </a:r>
            <a:endParaRPr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44807" y="5399695"/>
            <a:ext cx="711263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어찌나 사람들이 많던지 결국 인터넷으로 수강 신청을 했어요.</a:t>
            </a:r>
          </a:p>
        </p:txBody>
      </p:sp>
      <p:sp>
        <p:nvSpPr>
          <p:cNvPr id="16" name="矩形 15"/>
          <p:cNvSpPr/>
          <p:nvPr/>
        </p:nvSpPr>
        <p:spPr>
          <a:xfrm flipH="1">
            <a:off x="544855" y="440907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5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오늘, ~길래, 백화점, 세일하다, ~는 길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→ 백화점이 오늘 세일한다길래 백화점에 가는 길이에요.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‘~길래’ 를 이용하여 보기와 같이 순서에 맞게 문장을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7410" y="493903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0458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기차표, ~길래, 매진되다, ~는 길, 고속버스터미널, 가다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186815" y="3868420"/>
            <a:ext cx="6110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어제 산 귤이 맛있길래 지금 또 사러 가는 길이에요.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88085" y="5039995"/>
            <a:ext cx="65747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기차표가 매진됐다길래 고속버스 터미널에 가는 길이에요.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70305" y="6082665"/>
            <a:ext cx="5555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엄마가 우유 사 오라길래 슈퍼에 가는 길이에요.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2820" y="3392170"/>
            <a:ext cx="62191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사다, 어제, 귤, ~길래, 맛있다, 지금, 또, ~는 길, 가다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58591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우유, 엄마, ~길래, 사오다, ~는 길, 슈퍼, 가다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8085" y="2815590"/>
            <a:ext cx="6108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오늘 식당에 메뉴가 좋다길래 밥 먹으러 가는 길이에요.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57518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식당, 오늘, 좋다, 메뉴, ~길래, ~는 길, 밥, 먹다, 가다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88085" y="1673225"/>
            <a:ext cx="6497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정성민이 병원에 입원했다길래 병문안 가는 길이에요.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1175385"/>
            <a:ext cx="5951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병원, ~는 길, 정성민, 입원하다, 병문안가다, ~길래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강요하다, ~(이)랍시고, 부모, 아이, ~지 않다, 좋다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→ 부모랍시고 아이에게 강요만 하는 것은 좋지 않아요.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‘~(이)랍시고’ 를 이용하여 보기와 같이 순서에 맞게 문장을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7410" y="493903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0458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학교, 매일, 없다, 다니다, ~(이)랍시고, 배우다, 하나도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186815" y="3868420"/>
            <a:ext cx="6110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자기가 반장이랍시고 우리들에게만 심부름을 시켜요.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88085" y="5039995"/>
            <a:ext cx="65747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매일 학교랍시고 다니지만 배우는 건 하나도 없어요.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70305" y="6082665"/>
            <a:ext cx="5555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가장이랍시고 집안일은 하나도 하지 않아요.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2820" y="3392170"/>
            <a:ext cx="62191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우리들, 반장, 자기, ~(이)랍시고, 시키다, 심부름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58591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~(이)랍시고, 집안 일, 가장, ~지 않다, 하다, 하나도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8085" y="2815590"/>
            <a:ext cx="6108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어른이랍시고 무조건 반말하는 건 좋지 않아요.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57518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무조건, ~(이)랍시고, ~지 않다, 반말하다, 어른, 좋다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88085" y="1673225"/>
            <a:ext cx="6497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사장이랍시고 사원들에게 함부로 하면서 큰 소리 쳐요.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1175385"/>
            <a:ext cx="5951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~(이)랍시고, 사원들, 큰 소리, 사장, 함부로, 치다, 하다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843915" y="3331210"/>
            <a:ext cx="7468870" cy="69913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백화점이 세일 기간이</a:t>
            </a:r>
            <a:r>
              <a:rPr lang="en-US" altLang="ko-KR" u="sng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라고 해서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 갔다 왔는데 살 만한 옷이 없었어요. (　　　　)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36930" y="2524125"/>
            <a:ext cx="7475220" cy="60134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여행하는 동안 </a:t>
            </a:r>
            <a:r>
              <a:rPr lang="en-US" altLang="ko-KR" u="sng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어찌나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 힘들던지 살이 3킬로나 빠졌어요.(　　　　)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843280" y="1717675"/>
            <a:ext cx="7468870" cy="7175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틈타다, 얼마나, ~길래, 빠지다, 일거양득, 간격, 타산지석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7500" y="937260"/>
            <a:ext cx="830516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5.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밑줄 친 단어와 비슷한 단어를 골라 보세요.</a:t>
            </a:r>
          </a:p>
        </p:txBody>
      </p:sp>
      <p:sp>
        <p:nvSpPr>
          <p:cNvPr id="35" name="矩形 34"/>
          <p:cNvSpPr/>
          <p:nvPr/>
        </p:nvSpPr>
        <p:spPr>
          <a:xfrm>
            <a:off x="431338" y="2435251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</a:t>
            </a:r>
            <a:endParaRPr 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59600" y="2620010"/>
            <a:ext cx="109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얼마나</a:t>
            </a:r>
          </a:p>
        </p:txBody>
      </p:sp>
      <p:sp>
        <p:nvSpPr>
          <p:cNvPr id="20" name="矩形 19"/>
          <p:cNvSpPr/>
          <p:nvPr/>
        </p:nvSpPr>
        <p:spPr>
          <a:xfrm>
            <a:off x="428163" y="328170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endParaRPr lang="ko-KR" alt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835660" y="4217670"/>
            <a:ext cx="7472045" cy="82105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남편이 없는 사이</a:t>
            </a:r>
            <a:r>
              <a:rPr lang="en-US" altLang="ko-KR" u="sng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에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 친구를 만나서 오랜만에 수다를 떨었어요. (　　　　)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5148" y="4128161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</a:t>
            </a:r>
            <a:endParaRPr 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33780" y="3729355"/>
            <a:ext cx="11214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라길래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711440" y="4236085"/>
            <a:ext cx="10864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를 틈타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835660" y="5147945"/>
            <a:ext cx="7472045" cy="47434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요즘 김치찌개 매력에 </a:t>
            </a:r>
            <a:r>
              <a:rPr lang="en-US" altLang="ko-KR" u="sng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끌려서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 김치찌개를 매일 먹어요. (　　　　)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8958" y="5038751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69125" y="5186045"/>
            <a:ext cx="10864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빠져서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847725" y="5824855"/>
            <a:ext cx="7472045" cy="82105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한국 영화를 보면 한국어도 공부할 수 있고 멋있는 연예인도 볼 수 있어서 </a:t>
            </a:r>
            <a:r>
              <a:rPr lang="en-US" altLang="ko-KR" u="sng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일석이조예요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.(　　　          　)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0703" y="59436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403600" y="6247130"/>
            <a:ext cx="2132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일거양득이에요</a:t>
            </a:r>
          </a:p>
        </p:txBody>
      </p:sp>
      <p:sp>
        <p:nvSpPr>
          <p:cNvPr id="19" name="矩形 18"/>
          <p:cNvSpPr/>
          <p:nvPr/>
        </p:nvSpPr>
        <p:spPr>
          <a:xfrm rot="21075228">
            <a:off x="7018072" y="27165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21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7" grpId="0"/>
      <p:bldP spid="14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4160" y="1123950"/>
            <a:ext cx="889381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6.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아래 속담과 알맞은 의미를 바르게 연결해 보세요.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97230" y="1861185"/>
            <a:ext cx="820991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❶ 소 잃고 외양간 고치다.                ·       · 사람이 많으면 일을 이루기어렵다.</a:t>
            </a:r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❷ 남의 떡이 더 커 보인다.               ·       · 욕심이 너무 지나치면 안 좋다.</a:t>
            </a:r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❸ 사공이 많으면 배가 산으로 간다. ·       · 만족하지 못하고 남의 것을탐내다.</a:t>
            </a:r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❹ 두 마리 토끼를 잡으려다한 마리  ·       · 일을 그르친 뒤에 후회해도 소용없다.</a:t>
            </a:r>
          </a:p>
          <a:p>
            <a:r>
              <a:rPr lang="zh-CN" altLang="en-US"/>
              <a:t>    도 못 잡는다.</a:t>
            </a:r>
          </a:p>
          <a:p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439920" y="2042795"/>
            <a:ext cx="545465" cy="2493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431030" y="2856865"/>
            <a:ext cx="580390" cy="8312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465955" y="2042795"/>
            <a:ext cx="511175" cy="16535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4483100" y="2865120"/>
            <a:ext cx="476250" cy="1645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8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7.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아래 그림을 보고 수강 신청하는 방법을 이야기해 보세요.</a:t>
            </a:r>
          </a:p>
        </p:txBody>
      </p:sp>
      <p:pic>
        <p:nvPicPr>
          <p:cNvPr id="11" name="图片 10" descr="12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165" y="1975485"/>
            <a:ext cx="3886200" cy="2907665"/>
          </a:xfrm>
          <a:prstGeom prst="rect">
            <a:avLst/>
          </a:prstGeom>
        </p:spPr>
      </p:pic>
      <p:pic>
        <p:nvPicPr>
          <p:cNvPr id="12" name="图片 11" descr="12-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0365" y="1970405"/>
            <a:ext cx="3892550" cy="2912745"/>
          </a:xfrm>
          <a:prstGeom prst="rect">
            <a:avLst/>
          </a:prstGeom>
        </p:spPr>
      </p:pic>
      <p:pic>
        <p:nvPicPr>
          <p:cNvPr id="14" name="图片 13" descr="12-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000" y="4298315"/>
            <a:ext cx="3937000" cy="2946400"/>
          </a:xfrm>
          <a:prstGeom prst="rect">
            <a:avLst/>
          </a:prstGeom>
        </p:spPr>
      </p:pic>
      <p:pic>
        <p:nvPicPr>
          <p:cNvPr id="15" name="图片 14" descr="12-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6555" y="4326255"/>
            <a:ext cx="3899535" cy="29184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2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2545844"/>
                <a:gridCol w="504056"/>
                <a:gridCol w="1008112"/>
                <a:gridCol w="2545200"/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cs typeface="+mn-ea"/>
                <a:sym typeface="+mn-lt"/>
              </a:rPr>
              <a:t>목차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-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690245"/>
            <a:ext cx="4083685" cy="3055620"/>
          </a:xfrm>
          <a:prstGeom prst="rect">
            <a:avLst/>
          </a:prstGeom>
        </p:spPr>
      </p:pic>
      <p:pic>
        <p:nvPicPr>
          <p:cNvPr id="3" name="图片 2" descr="12-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885" y="690245"/>
            <a:ext cx="4187190" cy="3133090"/>
          </a:xfrm>
          <a:prstGeom prst="rect">
            <a:avLst/>
          </a:prstGeom>
        </p:spPr>
      </p:pic>
      <p:pic>
        <p:nvPicPr>
          <p:cNvPr id="4" name="图片 3" descr="12-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0410" y="3373755"/>
            <a:ext cx="4906645" cy="36715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8.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아래 단어를 가지고 짧은 글을 만들어서 이야기해 보세요.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04215" y="2508885"/>
            <a:ext cx="740600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봉사 활동 / 보람 있다 / 경험 / 친구 / 아르바이트 / 뜻깊다 / 방학 / 계획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❶</a:t>
            </a: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홈페이지 / 수강 신청 / 시도하다 / 수강 인원 제한 / 학점을 따다 / 선택 과목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❷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9.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친구와 함께 이야기해 보세요.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8180" y="1911350"/>
            <a:ext cx="740600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❶ 좋아하는 한국 드라마가 있습니까? 한국 드라마는 중국 드라마와 어떻게 다른지 말해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보세요.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❷ 기억에 남는 영화로 어떤 것이 있습니까? 어떤 것이 인상적이었는지 말해 보세요.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❸ 아르바이트를 해 본 적이 있습니까? 해 본 적이 있다면 아르바이트를 통해서 어떤 것을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배웠는지 말해 보세요.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555" y="1356995"/>
            <a:ext cx="4065905" cy="8032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오리엔테이션/orientation/OT 入学教育</a:t>
            </a:r>
          </a:p>
        </p:txBody>
      </p:sp>
      <p:sp>
        <p:nvSpPr>
          <p:cNvPr id="23" name="矩形 22"/>
          <p:cNvSpPr/>
          <p:nvPr/>
        </p:nvSpPr>
        <p:spPr>
          <a:xfrm>
            <a:off x="503414" y="2464947"/>
            <a:ext cx="4065846" cy="5616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온라인 수강 신청 在线选课</a:t>
            </a:r>
          </a:p>
        </p:txBody>
      </p:sp>
      <p:sp>
        <p:nvSpPr>
          <p:cNvPr id="33" name="矩形 32"/>
          <p:cNvSpPr/>
          <p:nvPr/>
        </p:nvSpPr>
        <p:spPr>
          <a:xfrm>
            <a:off x="503473" y="3487481"/>
            <a:ext cx="4065846" cy="5616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학번 입력 输入学号</a:t>
            </a:r>
          </a:p>
        </p:txBody>
      </p:sp>
      <p:sp>
        <p:nvSpPr>
          <p:cNvPr id="2" name="矩形 1"/>
          <p:cNvSpPr/>
          <p:nvPr/>
        </p:nvSpPr>
        <p:spPr>
          <a:xfrm>
            <a:off x="503473" y="4508561"/>
            <a:ext cx="4065846" cy="5616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필수 과목 必修科目</a:t>
            </a:r>
          </a:p>
        </p:txBody>
      </p:sp>
      <p:sp>
        <p:nvSpPr>
          <p:cNvPr id="3" name="矩形 2"/>
          <p:cNvSpPr/>
          <p:nvPr/>
        </p:nvSpPr>
        <p:spPr>
          <a:xfrm>
            <a:off x="4829034" y="1425452"/>
            <a:ext cx="4065846" cy="5616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수강 정정 选课更正</a:t>
            </a:r>
          </a:p>
        </p:txBody>
      </p:sp>
      <p:sp>
        <p:nvSpPr>
          <p:cNvPr id="4" name="矩形 3"/>
          <p:cNvSpPr/>
          <p:nvPr/>
        </p:nvSpPr>
        <p:spPr>
          <a:xfrm>
            <a:off x="4829175" y="2343785"/>
            <a:ext cx="4065905" cy="80454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수강 인원 제한 选课人数限制</a:t>
            </a:r>
          </a:p>
        </p:txBody>
      </p:sp>
      <p:sp>
        <p:nvSpPr>
          <p:cNvPr id="5" name="矩形 4"/>
          <p:cNvSpPr/>
          <p:nvPr/>
        </p:nvSpPr>
        <p:spPr>
          <a:xfrm>
            <a:off x="4829175" y="3416935"/>
            <a:ext cx="4065905" cy="8229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강의 시간표를 짜다 编订课程表</a:t>
            </a:r>
          </a:p>
        </p:txBody>
      </p:sp>
      <p:sp>
        <p:nvSpPr>
          <p:cNvPr id="6" name="矩形 5"/>
          <p:cNvSpPr/>
          <p:nvPr/>
        </p:nvSpPr>
        <p:spPr>
          <a:xfrm>
            <a:off x="503473" y="5553136"/>
            <a:ext cx="4065846" cy="5616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선택 과목 选修科目</a:t>
            </a:r>
          </a:p>
        </p:txBody>
      </p:sp>
      <p:sp>
        <p:nvSpPr>
          <p:cNvPr id="7" name="矩形 6"/>
          <p:cNvSpPr/>
          <p:nvPr/>
        </p:nvSpPr>
        <p:spPr>
          <a:xfrm>
            <a:off x="4829175" y="4508500"/>
            <a:ext cx="4065905" cy="7867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학점을 이수하다/따다 修学分</a:t>
            </a: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03639" y="1028155"/>
            <a:ext cx="6528935" cy="330"/>
          </a:xfrm>
          <a:prstGeom prst="line">
            <a:avLst/>
          </a:prstGeom>
          <a:solidFill>
            <a:srgbClr val="92D050"/>
          </a:solidFill>
          <a:ln w="44450">
            <a:solidFill>
              <a:srgbClr val="92D05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zh-CN" altLang="ko-KR" sz="2800" b="1" dirty="0" smtClean="0">
                <a:solidFill>
                  <a:schemeClr val="bg1"/>
                </a:solidFill>
                <a:cs typeface="+mn-ea"/>
                <a:sym typeface="+mn-lt"/>
              </a:rPr>
              <a:t>扩展词句</a:t>
            </a:r>
          </a:p>
        </p:txBody>
      </p:sp>
      <p:sp>
        <p:nvSpPr>
          <p:cNvPr id="14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89695" y="152309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실력 【名】 实力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89695" y="2353488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운전면허증 【名】 驾驶证</a:t>
            </a:r>
          </a:p>
        </p:txBody>
      </p:sp>
      <p:sp>
        <p:nvSpPr>
          <p:cNvPr id="5" name="矩形 4"/>
          <p:cNvSpPr/>
          <p:nvPr/>
        </p:nvSpPr>
        <p:spPr>
          <a:xfrm>
            <a:off x="389695" y="3183884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구이린 【名】 桂林</a:t>
            </a:r>
          </a:p>
        </p:txBody>
      </p:sp>
      <p:sp>
        <p:nvSpPr>
          <p:cNvPr id="6" name="矩形 5"/>
          <p:cNvSpPr/>
          <p:nvPr/>
        </p:nvSpPr>
        <p:spPr>
          <a:xfrm>
            <a:off x="389695" y="401428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수다(를) 떨다 【词组】 唠叨</a:t>
            </a:r>
          </a:p>
        </p:txBody>
      </p:sp>
      <p:sp>
        <p:nvSpPr>
          <p:cNvPr id="7" name="矩形 6"/>
          <p:cNvSpPr/>
          <p:nvPr/>
        </p:nvSpPr>
        <p:spPr>
          <a:xfrm>
            <a:off x="389695" y="4844676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일거양득 【成】 一举两得</a:t>
            </a:r>
          </a:p>
        </p:txBody>
      </p:sp>
      <p:sp>
        <p:nvSpPr>
          <p:cNvPr id="8" name="矩形 7"/>
          <p:cNvSpPr/>
          <p:nvPr/>
        </p:nvSpPr>
        <p:spPr>
          <a:xfrm>
            <a:off x="389754" y="562963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매력 【名】 魅力</a:t>
            </a:r>
          </a:p>
        </p:txBody>
      </p:sp>
      <p:sp>
        <p:nvSpPr>
          <p:cNvPr id="9" name="矩形 8"/>
          <p:cNvSpPr/>
          <p:nvPr/>
        </p:nvSpPr>
        <p:spPr>
          <a:xfrm>
            <a:off x="4715374" y="1523543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인상적 【名】 印象深刻的</a:t>
            </a:r>
            <a:endParaRPr lang="zh-CN" altLang="zh-CN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5374" y="2353304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외양간 【名】 牛（马）棚</a:t>
            </a:r>
          </a:p>
        </p:txBody>
      </p:sp>
      <p:sp>
        <p:nvSpPr>
          <p:cNvPr id="11" name="矩形 10"/>
          <p:cNvSpPr/>
          <p:nvPr/>
        </p:nvSpPr>
        <p:spPr>
          <a:xfrm>
            <a:off x="4715510" y="3184525"/>
            <a:ext cx="4065905" cy="56134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그르치다 【动】 搞坏，弄错</a:t>
            </a:r>
          </a:p>
        </p:txBody>
      </p:sp>
      <p:sp>
        <p:nvSpPr>
          <p:cNvPr id="12" name="矩形 11"/>
          <p:cNvSpPr/>
          <p:nvPr/>
        </p:nvSpPr>
        <p:spPr>
          <a:xfrm>
            <a:off x="4715374" y="401428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소용없다 【形】 没用</a:t>
            </a:r>
          </a:p>
        </p:txBody>
      </p:sp>
      <p:sp>
        <p:nvSpPr>
          <p:cNvPr id="13" name="矩形 12"/>
          <p:cNvSpPr/>
          <p:nvPr/>
        </p:nvSpPr>
        <p:spPr>
          <a:xfrm>
            <a:off x="4715374" y="4844225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사공 【名】 船夫，船工</a:t>
            </a:r>
          </a:p>
        </p:txBody>
      </p:sp>
      <p:sp>
        <p:nvSpPr>
          <p:cNvPr id="14" name="矩形 13"/>
          <p:cNvSpPr/>
          <p:nvPr/>
        </p:nvSpPr>
        <p:spPr>
          <a:xfrm>
            <a:off x="4715374" y="562972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탐내다 【动】 贪求，贪图</a:t>
            </a:r>
          </a:p>
        </p:txBody>
      </p:sp>
      <p:sp>
        <p:nvSpPr>
          <p:cNvPr id="17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97" y="3121246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881" y="3041940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230" y="304222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76038" y="358795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987636" y="358774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1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814720" y="368022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04190" y="1764030"/>
            <a:ext cx="4065905" cy="8032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일석이조 【成】 一石二鸟，一箭双雕</a:t>
            </a:r>
          </a:p>
        </p:txBody>
      </p:sp>
      <p:sp>
        <p:nvSpPr>
          <p:cNvPr id="22" name="矩形 21"/>
          <p:cNvSpPr/>
          <p:nvPr/>
        </p:nvSpPr>
        <p:spPr>
          <a:xfrm>
            <a:off x="504049" y="3147756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얻다 【动】 获得，得到</a:t>
            </a:r>
          </a:p>
        </p:txBody>
      </p:sp>
      <p:sp>
        <p:nvSpPr>
          <p:cNvPr id="23" name="矩形 22"/>
          <p:cNvSpPr/>
          <p:nvPr/>
        </p:nvSpPr>
        <p:spPr>
          <a:xfrm>
            <a:off x="504049" y="433438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고아원 【名】 孤儿院</a:t>
            </a:r>
          </a:p>
        </p:txBody>
      </p:sp>
      <p:sp>
        <p:nvSpPr>
          <p:cNvPr id="31" name="矩形 30"/>
          <p:cNvSpPr/>
          <p:nvPr/>
        </p:nvSpPr>
        <p:spPr>
          <a:xfrm>
            <a:off x="4733784" y="176399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봉사 활동 【名】 志愿活动</a:t>
            </a:r>
          </a:p>
        </p:txBody>
      </p:sp>
      <p:sp>
        <p:nvSpPr>
          <p:cNvPr id="32" name="矩形 31"/>
          <p:cNvSpPr/>
          <p:nvPr/>
        </p:nvSpPr>
        <p:spPr>
          <a:xfrm>
            <a:off x="4733850" y="314857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뜻깊다 【形】 意味深长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733925" y="4334510"/>
            <a:ext cx="4065905" cy="7962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보람 있다 【词组】 有价值，有意义</a:t>
            </a: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2590" y="2099310"/>
            <a:ext cx="8509398" cy="45231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>
                <a:solidFill>
                  <a:prstClr val="black"/>
                </a:solidFill>
              </a:rPr>
              <a:t>오랜만이에요. 방학 한달 동안 다들 어떻게 지냈어요?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/>
              <a:t>전 한달 동안 한국 드라마에 푹 빠져서 지냈어요. </a:t>
            </a:r>
          </a:p>
          <a:p>
            <a:pPr>
              <a:lnSpc>
                <a:spcPct val="150000"/>
              </a:lnSpc>
            </a:pPr>
            <a:r>
              <a:rPr sz="2400" dirty="0"/>
              <a:t>              &lt;시크릿 가든&gt;에서 현빈이 </a:t>
            </a:r>
            <a:r>
              <a:rPr sz="2400" dirty="0">
                <a:hlinkClick r:id="rId3" action="ppaction://hlinksldjump"/>
              </a:rPr>
              <a:t>어찌나 멋있던지</a:t>
            </a:r>
            <a:r>
              <a:rPr sz="2400" dirty="0"/>
              <a:t> 며칠 </a:t>
            </a:r>
          </a:p>
          <a:p>
            <a:pPr>
              <a:lnSpc>
                <a:spcPct val="150000"/>
              </a:lnSpc>
            </a:pPr>
            <a:r>
              <a:rPr sz="2400" dirty="0"/>
              <a:t>             밤을 새워 가며 봤어요.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>
                <a:solidFill>
                  <a:prstClr val="black"/>
                </a:solidFill>
              </a:rPr>
              <a:t>같은 남자가 봐도 현빈은 정말 멋있긴 멋있</a:t>
            </a:r>
            <a:r>
              <a:rPr sz="2400" dirty="0">
                <a:solidFill>
                  <a:prstClr val="black"/>
                </a:solidFill>
                <a:hlinkClick r:id="rId4" action="ppaction://hlinksldjump"/>
              </a:rPr>
              <a:t>더라고요</a:t>
            </a:r>
            <a:r>
              <a:rPr sz="2400" dirty="0">
                <a:solidFill>
                  <a:prstClr val="black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헤럴드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: 전 드라마 볼 시간도 없이 한달 동안 아르바이트만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             했어요.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: </a:t>
            </a:r>
            <a:r>
              <a:rPr sz="2400" dirty="0">
                <a:solidFill>
                  <a:prstClr val="black"/>
                </a:solidFill>
                <a:sym typeface="+mn-ea"/>
              </a:rPr>
              <a:t>좋은 경험이 됐겠네요.</a:t>
            </a:r>
            <a:endParaRPr lang="en-US" altLang="ko-KR" sz="2400" dirty="0">
              <a:solidFill>
                <a:prstClr val="black"/>
              </a:solidFill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644871" y="6622624"/>
            <a:ext cx="357077" cy="1124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pic>
        <p:nvPicPr>
          <p:cNvPr id="3" name="图片 2" descr="1-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9695" y="34925"/>
            <a:ext cx="3397885" cy="25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2150" y="770255"/>
            <a:ext cx="7660005" cy="56311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헤럴드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:힘은 들었지만 경험도 쌓고 돈도 벌 수 있었기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            때문에 일석이조의 효과를 얻었어요.카오리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            씨는 어떻게 지냈어요?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카오리:</a:t>
            </a:r>
            <a:r>
              <a:rPr sz="2400" dirty="0">
                <a:solidFill>
                  <a:prstClr val="black"/>
                </a:solidFill>
                <a:sym typeface="+mn-ea"/>
              </a:rPr>
              <a:t>전 고아원에 가서 봉사 활동을 했어요.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:정말 좋은 일을 했네요.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:다들 방학을 보람 있게 보냈는데, 저만 방학</a:t>
            </a:r>
            <a:r>
              <a:rPr lang="en-US" altLang="ko-KR" sz="2400" dirty="0">
                <a:solidFill>
                  <a:prstClr val="black"/>
                </a:solidFill>
                <a:sym typeface="+mn-ea"/>
                <a:hlinkClick r:id="rId3" action="ppaction://hlinksldjump"/>
              </a:rPr>
              <a:t>이랍</a:t>
            </a:r>
            <a:endParaRPr lang="en-US" altLang="ko-KR" sz="2400" dirty="0">
              <a:solidFill>
                <a:prstClr val="black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            </a:t>
            </a:r>
            <a:r>
              <a:rPr lang="en-US" altLang="ko-KR" sz="2400" dirty="0">
                <a:solidFill>
                  <a:prstClr val="black"/>
                </a:solidFill>
                <a:sym typeface="+mn-ea"/>
                <a:hlinkClick r:id="rId3" action="ppaction://hlinksldjump"/>
              </a:rPr>
              <a:t>시고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 집에서 놀고 먹고 자면서 아무것도 한 것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            없이 보냈네요.</a:t>
            </a:r>
          </a:p>
          <a:p>
            <a:pPr algn="l"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헤럴드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:놀고 먹고 자기가 제일 어렵잖아요. 그러니까 </a:t>
            </a:r>
          </a:p>
          <a:p>
            <a:pPr algn="l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            웨이빈 씨가 방학을 제일 잘 보냈죠. 하하.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64282" y="186173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60007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1. </a:t>
            </a:r>
            <a:r>
              <a:rPr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어찌나 ~ 던지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句型，在句子中“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~던지</a:t>
            </a: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”与疑问词一起使用，表示回想过去的事情，并以此作为后面内容的根据或原因。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57580" y="2352675"/>
            <a:ext cx="6934835" cy="438467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1) 어찌나 반갑던지 그녀의 손을 덥석 잡았어요.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不知有多开心，一下子抓住了她的手。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2) 어찌나 웃기던지 배꼽이 빠질 뻔했어요.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不知有多好笑，笑得肚子都疼了。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3) 가: 그 영화 어땠어요? 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나: 어찌나 슬프던지 밤새도록 울었어요.</a:t>
            </a:r>
            <a:endParaRPr sz="17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    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那部电影怎么样?           别提多悲伤了，我哭了一整夜。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4) 가: 어제 약속 시간에 왜 안 나왔어요?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7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5) 가: 그 냉면집 냉면 맛이 좋았어요?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7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1809" y="1268460"/>
            <a:ext cx="7581331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n-ea"/>
              </a:rPr>
              <a:t>2.</a:t>
            </a:r>
            <a:r>
              <a:rPr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~더라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终结词尾，接在谓词词干后，表示回想，追述自己曾经经历过的事情，有时也表示对过去事情的感叹。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+mn-ea"/>
              </a:rPr>
              <a:t>   </a:t>
            </a:r>
            <a:r>
              <a:rPr lang="en-US" altLang="ko-KR" sz="1400" dirty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                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740815" y="2870246"/>
            <a:ext cx="5263588" cy="369252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例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1) 이 식당은 냉면이 맛있더라.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这家餐厅的冷面很好吃。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2) 그 친구는 매운 음식을 잘 먹더라.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我记得他很能吃辣的。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3) 가: 어제 소개팅 잘 했어?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约会怎么样?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 그 남자 정말 잘 생겼더라.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那男的长得真不错。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4) 가: 어제 공원에 사람 많았어?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　　　　　　　　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5) 가: 한국어 배워 보니까 어때?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 　　　　　　　　　　　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2257</Words>
  <Application>Microsoft Office PowerPoint</Application>
  <PresentationFormat>全屏显示(4:3)</PresentationFormat>
  <Paragraphs>423</Paragraphs>
  <Slides>34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Office 主题</vt:lpstr>
      <vt:lpstr>Office 主题​​</vt:lpstr>
      <vt:lpstr>1_Office 主题​​</vt:lpstr>
      <vt:lpstr>3_Office 主题​​</vt:lpstr>
      <vt:lpstr>4_Office 主题​​</vt:lpstr>
      <vt:lpstr>6_Office 主题​​</vt:lpstr>
      <vt:lpstr>9_Office 主题​​</vt:lpstr>
      <vt:lpstr>16_Office 主题​​</vt:lpstr>
      <vt:lpstr>17_Office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cb</cp:lastModifiedBy>
  <cp:revision>252</cp:revision>
  <dcterms:created xsi:type="dcterms:W3CDTF">2016-11-30T01:22:00Z</dcterms:created>
  <dcterms:modified xsi:type="dcterms:W3CDTF">2018-05-23T08:27:23Z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